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 strictFirstAndLastChars="0">
  <p:sldMasterIdLst>
    <p:sldMasterId id="2147483675" r:id="rId1"/>
  </p:sldMasterIdLst>
  <p:notesMasterIdLst>
    <p:notesMasterId r:id="rId2"/>
  </p:notesMasterIdLst>
  <p:sldIdLst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4" r:id="rId13"/>
  </p:sldIdLst>
  <p:sldSz cy="5143500" cx="9144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7"/>
        <p:guide pos="5533"/>
        <p:guide orient="horz" pos="3013"/>
        <p:guide orient="horz" pos="634"/>
        <p:guide pos="4971"/>
        <p:guide pos="5760"/>
        <p:guide orient="horz" pos="862"/>
        <p:guide orient="horz" pos="227"/>
        <p:guide pos="5198"/>
        <p:guide pos="4971"/>
        <p:guide orient="horz"/>
        <p:guide orient="horz" pos="1134"/>
        <p:guide/>
        <p:guide pos="323"/>
        <p:guide pos="4744"/>
        <p:guide pos="96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tableStyles" Target="tableStyle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7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90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0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Google Shape;62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86" name="Google Shape;63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Google Shape;170;g3a0ada6909a_0_25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53" name="Google Shape;171;g3a0ada6909a_0_25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4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Google Shape;181;g3a0ada6909a_0_23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58" name="Google Shape;182;g3a0ada6909a_0_23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5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Google Shape;73;g3911b563fc2_5_9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599" name="Google Shape;74;g3911b563fc2_5_97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00" name="Google Shape;75;g3911b563fc2_5_97:notes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9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Google Shape;86;g3911b563fc2_5_10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07" name="Google Shape;87;g3911b563fc2_5_107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08" name="Google Shape;88;g3911b563fc2_5_107:notes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2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Google Shape;99;g3911b563fc2_5_15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15" name="Google Shape;100;g3911b563fc2_5_15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5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111;g3a0ada6909a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0" name="Google Shape;112;g3a0ada6909a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8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Google Shape;122;g3a0ada6909a_0_24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7" name="Google Shape;123;g3a0ada6909a_0_24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Google Shape;134;g3a0ada6909a_0_20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34" name="Google Shape;135;g3a0ada6909a_0_2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4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Google Shape;146;g3a0ada6909a_0_22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41" name="Google Shape;147;g3a0ada6909a_0_22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8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Google Shape;158;g3911b563fc2_5_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47" name="Google Shape;159;g3911b563fc2_5_0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48" name="Google Shape;160;g3911b563fc2_5_0:notes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27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/>
        </p:spPr>
        <p:txBody>
          <a:bodyPr anchor="b" anchorCtr="0" bIns="91425" lIns="91425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algn="ctr"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48580" name="Google Shape;11;p2"/>
          <p:cNvSpPr txBox="1"/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48581" name="Google Shape;12;p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7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Google Shape;45;p11"/>
          <p:cNvSpPr txBox="1"/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/>
        </p:spPr>
        <p:txBody>
          <a:bodyPr anchor="b" anchorCtr="0" bIns="91425" lIns="91425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algn="ctr"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algn="ctr"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algn="ctr"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algn="ctr"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algn="ctr"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algn="ctr"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algn="ctr"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algn="ctr"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48678" name="Google Shape;46;p11"/>
          <p:cNvSpPr txBox="1"/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algn="ctr"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ctr"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</a:lvl2pPr>
            <a:lvl3pPr algn="ctr"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</a:lvl3pPr>
            <a:lvl4pPr algn="ctr"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</a:lvl4pPr>
            <a:lvl5pPr algn="ctr"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</a:lvl5pPr>
            <a:lvl6pPr algn="ctr"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</a:lvl6pPr>
            <a:lvl7pPr algn="ctr"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</a:lvl7pPr>
            <a:lvl8pPr algn="ctr"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</a:lvl8pPr>
            <a:lvl9pPr algn="ctr"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</a:lvl9pPr>
          </a:lstStyle>
          <a:p/>
        </p:txBody>
      </p:sp>
      <p:sp>
        <p:nvSpPr>
          <p:cNvPr id="1048679" name="Google Shape;47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67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Google Shape;49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, белый фон">
  <p:cSld name="CUSTOM_14">
    <p:spTree>
      <p:nvGrpSpPr>
        <p:cNvPr id="72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_1">
    <p:bg>
      <p:bgPr>
        <a:solidFill>
          <a:srgbClr val="0A2463"/>
        </a:solidFill>
      </p:bgPr>
    </p:bg>
    <p:spTree>
      <p:nvGrpSpPr>
        <p:cNvPr id="66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Google Shape;52;p14"/>
          <p:cNvSpPr txBox="1"/>
          <p:nvPr>
            <p:ph type="title"/>
          </p:nvPr>
        </p:nvSpPr>
        <p:spPr>
          <a:xfrm>
            <a:off x="311708" y="744574"/>
            <a:ext cx="8520600" cy="2052600"/>
          </a:xfrm>
          <a:prstGeom prst="rect"/>
          <a:noFill/>
          <a:ln>
            <a:noFill/>
          </a:ln>
        </p:spPr>
        <p:txBody>
          <a:bodyPr anchor="b" anchorCtr="0" bIns="91400" lIns="91400" rIns="91400" spcFirstLastPara="1" tIns="91400" wrap="square">
            <a:norm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Montserrat SemiBold"/>
              <a:buNone/>
              <a:defRPr sz="4800">
                <a:solidFill>
                  <a:srgbClr val="FFFFFF"/>
                </a:solidFill>
              </a:defRPr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412C"/>
              </a:buClr>
              <a:buSzPts val="1800"/>
              <a:buNone/>
            </a:lvl9pPr>
          </a:lstStyle>
          <a:p/>
        </p:txBody>
      </p:sp>
      <p:sp>
        <p:nvSpPr>
          <p:cNvPr id="1048663" name="Google Shape;53;p14"/>
          <p:cNvSpPr txBox="1"/>
          <p:nvPr>
            <p:ph type="body" idx="1"/>
          </p:nvPr>
        </p:nvSpPr>
        <p:spPr>
          <a:xfrm>
            <a:off x="311699" y="2834125"/>
            <a:ext cx="8520600" cy="792600"/>
          </a:xfrm>
          <a:prstGeom prst="rect"/>
          <a:noFill/>
          <a:ln>
            <a:noFill/>
          </a:ln>
        </p:spPr>
        <p:txBody>
          <a:bodyPr anchor="t" anchorCtr="0" bIns="91400" lIns="91400" rIns="91400" spcFirstLastPara="1" tIns="91400" wrap="square">
            <a:normAutofit/>
          </a:bodyPr>
          <a:lstStyle>
            <a:lvl1pPr algn="l"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Montserrat"/>
              <a:buNone/>
              <a:defRPr sz="2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algn="l"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Montserrat"/>
              <a:buNone/>
              <a:defRPr sz="2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algn="l"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Montserrat"/>
              <a:buNone/>
              <a:defRPr sz="2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algn="l"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Montserrat"/>
              <a:buNone/>
              <a:defRPr sz="2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algn="l"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Montserrat"/>
              <a:buNone/>
              <a:defRPr sz="2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algn="l" indent="-304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</a:lvl6pPr>
            <a:lvl7pPr algn="l" indent="-304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lvl7pPr>
            <a:lvl8pPr algn="l" indent="-304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</a:lvl8pPr>
            <a:lvl9pPr algn="l" indent="-304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</a:lvl9pPr>
          </a:lstStyle>
          <a:p/>
        </p:txBody>
      </p:sp>
      <p:sp>
        <p:nvSpPr>
          <p:cNvPr id="1048664" name="Google Shape;54;p14"/>
          <p:cNvSpPr txBox="1"/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/>
          <a:noFill/>
          <a:ln>
            <a:noFill/>
          </a:ln>
        </p:spPr>
        <p:txBody>
          <a:bodyPr anchor="ctr" anchorCtr="0" bIns="91400" lIns="91400" rIns="91400" spcFirstLastPara="1" tIns="91400" wrap="square">
            <a:spAutoFit/>
          </a:bodyPr>
          <a:lstStyle>
            <a:lvl1pPr algn="r"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1pPr>
            <a:lvl2pPr algn="r" indent="0" lvl="1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2pPr>
            <a:lvl3pPr algn="r" indent="0" lvl="2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3pPr>
            <a:lvl4pPr algn="r" indent="0" lvl="3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4pPr>
            <a:lvl5pPr algn="r" indent="0" lvl="4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5pPr>
            <a:lvl6pPr algn="r" indent="0" lvl="5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6pPr>
            <a:lvl7pPr algn="r" indent="0" lvl="6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7pPr>
            <a:lvl8pPr algn="r" indent="0" lvl="7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8pPr>
            <a:lvl9pPr algn="r" indent="0" lvl="8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>
                <a:solidFill>
                  <a:srgbClr val="585858"/>
                </a:solidFill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32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Google Shape;56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588" name="Google Shape;57;p15"/>
          <p:cNvSpPr txBox="1"/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/>
          <a:noFill/>
          <a:ln>
            <a:noFill/>
          </a:ln>
        </p:spPr>
        <p:txBody>
          <a:bodyPr anchor="t" anchorCtr="0" bIns="34275" lIns="68575" rIns="68575" spcFirstLastPara="1" tIns="34275" wrap="square">
            <a:normAutofit/>
          </a:bodyPr>
          <a:lstStyle>
            <a:lvl1pPr algn="l" indent="-317500" lvl="0" marL="45720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lvl1pPr>
            <a:lvl2pPr algn="l" indent="-317500" lvl="1" marL="9144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2pPr>
            <a:lvl3pPr algn="l" indent="-317500" lvl="2" marL="13716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lvl3pPr>
            <a:lvl4pPr algn="l" indent="-317500" lvl="3" marL="18288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lvl4pPr>
            <a:lvl5pPr algn="l" indent="-317500" lvl="4" marL="22860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5pPr>
            <a:lvl6pPr algn="l" indent="-317500" lvl="5" marL="27432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lvl6pPr>
            <a:lvl7pPr algn="l" indent="-317500" lvl="6" marL="32004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lvl7pPr>
            <a:lvl8pPr algn="l" indent="-317500" lvl="7" marL="36576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8pPr>
            <a:lvl9pPr algn="l" indent="-317500" lvl="8" marL="411480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</a:lvl9pPr>
          </a:lstStyle>
          <a:p/>
        </p:txBody>
      </p:sp>
      <p:sp>
        <p:nvSpPr>
          <p:cNvPr id="1048589" name="Google Shape;58;p15"/>
          <p:cNvSpPr txBox="1"/>
          <p:nvPr>
            <p:ph type="dt" idx="10"/>
          </p:nvPr>
        </p:nvSpPr>
        <p:spPr>
          <a:xfrm>
            <a:off x="628650" y="4767263"/>
            <a:ext cx="2057400" cy="2739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90" name="Google Shape;59;p15"/>
          <p:cNvSpPr txBox="1"/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91" name="Google Shape;60;p15"/>
          <p:cNvSpPr txBox="1"/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lstStyle>
            <a:lvl1pPr algn="r" indent="0" lvl="0" marL="0">
              <a:spcBef>
                <a:spcPts val="0"/>
              </a:spcBef>
              <a:buNone/>
            </a:lvl1pPr>
            <a:lvl2pPr algn="r" indent="0" lvl="1" marL="0">
              <a:spcBef>
                <a:spcPts val="0"/>
              </a:spcBef>
              <a:buNone/>
            </a:lvl2pPr>
            <a:lvl3pPr algn="r" indent="0" lvl="2" marL="0">
              <a:spcBef>
                <a:spcPts val="0"/>
              </a:spcBef>
              <a:buNone/>
            </a:lvl3pPr>
            <a:lvl4pPr algn="r" indent="0" lvl="3" marL="0">
              <a:spcBef>
                <a:spcPts val="0"/>
              </a:spcBef>
              <a:buNone/>
            </a:lvl4pPr>
            <a:lvl5pPr algn="r" indent="0" lvl="4" marL="0">
              <a:spcBef>
                <a:spcPts val="0"/>
              </a:spcBef>
              <a:buNone/>
            </a:lvl5pPr>
            <a:lvl6pPr algn="r" indent="0" lvl="5" marL="0">
              <a:spcBef>
                <a:spcPts val="0"/>
              </a:spcBef>
              <a:buNone/>
            </a:lvl6pPr>
            <a:lvl7pPr algn="r" indent="0" lvl="6" marL="0">
              <a:spcBef>
                <a:spcPts val="0"/>
              </a:spcBef>
              <a:buNone/>
            </a:lvl7pPr>
            <a:lvl8pPr algn="r" indent="0" lvl="7" marL="0">
              <a:spcBef>
                <a:spcPts val="0"/>
              </a:spcBef>
              <a:buNone/>
            </a:lvl8pPr>
            <a:lvl9pPr algn="r" indent="0" lvl="8" marL="0">
              <a:spcBef>
                <a:spcPts val="0"/>
              </a:spcBef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7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algn="ctr"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048676" name="Google Shape;15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69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69" name="Google Shape;18;p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</a:lvl9pPr>
          </a:lstStyle>
          <a:p/>
        </p:txBody>
      </p:sp>
      <p:sp>
        <p:nvSpPr>
          <p:cNvPr id="1048670" name="Google Shape;19;p4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75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81" name="Google Shape;22;p5"/>
          <p:cNvSpPr txBox="1"/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82" name="Google Shape;23;p5"/>
          <p:cNvSpPr txBox="1"/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83" name="Google Shape;24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70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72" name="Google Shape;27;p6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65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/>
        </p:spPr>
        <p:txBody>
          <a:bodyPr anchor="b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660" name="Google Shape;30;p7"/>
          <p:cNvSpPr txBox="1"/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61" name="Google Shape;31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7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48674" name="Google Shape;34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76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Google Shape;36;p9"/>
          <p:cNvSpPr/>
          <p:nvPr/>
        </p:nvSpPr>
        <p:spPr>
          <a:xfrm>
            <a:off x="4572000" y="-125"/>
            <a:ext cx="4572000" cy="5143500"/>
          </a:xfrm>
          <a:prstGeom prst="rect"/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85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/>
        </p:spPr>
        <p:txBody>
          <a:bodyPr anchor="b" anchorCtr="0" bIns="91425" lIns="91425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algn="ctr"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algn="ctr"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algn="ctr"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algn="ctr"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algn="ctr"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algn="ctr"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algn="ctr"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algn="ctr"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48686" name="Google Shape;38;p9"/>
          <p:cNvSpPr txBox="1"/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/>
        </p:spPr>
        <p:txBody>
          <a:bodyPr anchor="t" anchorCtr="0" bIns="91425" lIns="91425" rIns="91425" spcFirstLastPara="1" tIns="91425" wrap="square">
            <a:norm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687" name="Google Shape;39;p9"/>
          <p:cNvSpPr txBox="1"/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</a:lvl9pPr>
          </a:lstStyle>
          <a:p/>
        </p:txBody>
      </p:sp>
      <p:sp>
        <p:nvSpPr>
          <p:cNvPr id="1048688" name="Google Shape;40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68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Google Shape;42;p10"/>
          <p:cNvSpPr txBox="1"/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lvl1pPr>
          </a:lstStyle>
          <a:p/>
        </p:txBody>
      </p:sp>
      <p:sp>
        <p:nvSpPr>
          <p:cNvPr id="1048667" name="Google Shape;43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</p:spPr>
        <p:txBody>
          <a:bodyPr anchor="ctr" anchorCtr="0" bIns="91425" lIns="91425" rIns="91425" spcFirstLastPara="1" tIns="91425" wrap="square">
            <a:norm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</p:bgPr>
    </p:bg>
    <p:spTree>
      <p:nvGrpSpPr>
        <p:cNvPr id="12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4857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48578" name="Google Shape;8;p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rmAutofit/>
          </a:bodyPr>
          <a:lstStyle>
            <a:lvl1pPr algn="r" lvl="0">
              <a:buNone/>
              <a:defRPr sz="1000">
                <a:solidFill>
                  <a:schemeClr val="dk2"/>
                </a:solidFill>
              </a:defRPr>
            </a:lvl1pPr>
            <a:lvl2pPr algn="r" lvl="1">
              <a:buNone/>
              <a:defRPr sz="1000">
                <a:solidFill>
                  <a:schemeClr val="dk2"/>
                </a:solidFill>
              </a:defRPr>
            </a:lvl2pPr>
            <a:lvl3pPr algn="r" lvl="2">
              <a:buNone/>
              <a:defRPr sz="1000">
                <a:solidFill>
                  <a:schemeClr val="dk2"/>
                </a:solidFill>
              </a:defRPr>
            </a:lvl3pPr>
            <a:lvl4pPr algn="r" lvl="3">
              <a:buNone/>
              <a:defRPr sz="1000">
                <a:solidFill>
                  <a:schemeClr val="dk2"/>
                </a:solidFill>
              </a:defRPr>
            </a:lvl4pPr>
            <a:lvl5pPr algn="r" lvl="4">
              <a:buNone/>
              <a:defRPr sz="1000">
                <a:solidFill>
                  <a:schemeClr val="dk2"/>
                </a:solidFill>
              </a:defRPr>
            </a:lvl5pPr>
            <a:lvl6pPr algn="r" lvl="5">
              <a:buNone/>
              <a:defRPr sz="1000">
                <a:solidFill>
                  <a:schemeClr val="dk2"/>
                </a:solidFill>
              </a:defRPr>
            </a:lvl6pPr>
            <a:lvl7pPr algn="r" lvl="6">
              <a:buNone/>
              <a:defRPr sz="1000">
                <a:solidFill>
                  <a:schemeClr val="dk2"/>
                </a:solidFill>
              </a:defRPr>
            </a:lvl7pPr>
            <a:lvl8pPr algn="r" lvl="7">
              <a:buNone/>
              <a:defRPr sz="1000">
                <a:solidFill>
                  <a:schemeClr val="dk2"/>
                </a:solidFill>
              </a:defRPr>
            </a:lvl8pPr>
            <a:lvl9pPr algn="r" lvl="8">
              <a:buNone/>
              <a:defRPr sz="1000">
                <a:solidFill>
                  <a:schemeClr val="dk2"/>
                </a:solidFill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6552"/>
        </a:solidFill>
      </p:bgPr>
    </p:bg>
    <p:spTree>
      <p:nvGrpSpPr>
        <p:cNvPr id="28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Google Shape;65;p16"/>
          <p:cNvSpPr/>
          <p:nvPr/>
        </p:nvSpPr>
        <p:spPr>
          <a:xfrm>
            <a:off x="7893800" y="-25"/>
            <a:ext cx="1250100" cy="5143500"/>
          </a:xfrm>
          <a:prstGeom prst="rect"/>
          <a:solidFill>
            <a:srgbClr val="0C1D39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583" name="Google Shape;66;p16"/>
          <p:cNvSpPr txBox="1"/>
          <p:nvPr/>
        </p:nvSpPr>
        <p:spPr>
          <a:xfrm>
            <a:off x="283801" y="2089750"/>
            <a:ext cx="7017000" cy="219453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5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Сопровождаемая занятость ветеранов СВО</a:t>
            </a:r>
            <a:endParaRPr sz="1000"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52" name="Google Shape;67;p16" title="Group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360000" y="360000"/>
            <a:ext cx="1985055" cy="646500"/>
          </a:xfrm>
          <a:prstGeom prst="rect"/>
          <a:noFill/>
          <a:ln>
            <a:noFill/>
          </a:ln>
        </p:spPr>
      </p:pic>
      <p:cxnSp>
        <p:nvCxnSpPr>
          <p:cNvPr id="3145728" name="Google Shape;68;p16"/>
          <p:cNvCxnSpPr>
            <a:cxnSpLocks/>
          </p:cNvCxnSpPr>
          <p:nvPr/>
        </p:nvCxnSpPr>
        <p:spPr>
          <a:xfrm>
            <a:off x="-95850" y="1368164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29" name="Google Shape;69;p16"/>
          <p:cNvCxnSpPr>
            <a:cxnSpLocks/>
          </p:cNvCxnSpPr>
          <p:nvPr/>
        </p:nvCxnSpPr>
        <p:spPr>
          <a:xfrm>
            <a:off x="7890187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0" name="Google Shape;70;p16"/>
          <p:cNvCxnSpPr>
            <a:cxnSpLocks/>
          </p:cNvCxnSpPr>
          <p:nvPr/>
        </p:nvCxnSpPr>
        <p:spPr>
          <a:xfrm>
            <a:off x="4533375" y="-86600"/>
            <a:ext cx="4706400" cy="47064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584" name="Google Shape;71;p16"/>
          <p:cNvSpPr/>
          <p:nvPr/>
        </p:nvSpPr>
        <p:spPr>
          <a:xfrm>
            <a:off x="7897597" y="-1193902"/>
            <a:ext cx="2561700" cy="2562000"/>
          </a:xfrm>
          <a:prstGeom prst="pie">
            <a:avLst>
              <a:gd name="adj1" fmla="val 5412608"/>
              <a:gd name="adj2" fmla="val 1620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D39"/>
        </a:solidFill>
      </p:bgPr>
    </p:bg>
    <p:spTree>
      <p:nvGrpSpPr>
        <p:cNvPr id="59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Google Shape;173;p25"/>
          <p:cNvSpPr/>
          <p:nvPr/>
        </p:nvSpPr>
        <p:spPr>
          <a:xfrm>
            <a:off x="7893800" y="-25"/>
            <a:ext cx="1250100" cy="5143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50" name="Google Shape;174;p25"/>
          <p:cNvSpPr txBox="1"/>
          <p:nvPr/>
        </p:nvSpPr>
        <p:spPr>
          <a:xfrm>
            <a:off x="313425" y="1729850"/>
            <a:ext cx="6720000" cy="3224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25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«Сопровождаемая занятость — не благотворительность, а партнёрство».</a:t>
            </a:r>
            <a:endParaRPr sz="25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25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«HR-ы и компании региона — ключевые проводники этого процесса».</a:t>
            </a:r>
            <a:endParaRPr sz="31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61" name="Google Shape;175;p25" title="Group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360000" y="360000"/>
            <a:ext cx="1985055" cy="646500"/>
          </a:xfrm>
          <a:prstGeom prst="rect"/>
          <a:noFill/>
          <a:ln>
            <a:noFill/>
          </a:ln>
        </p:spPr>
      </p:pic>
      <p:cxnSp>
        <p:nvCxnSpPr>
          <p:cNvPr id="3145745" name="Google Shape;176;p25"/>
          <p:cNvCxnSpPr>
            <a:cxnSpLocks/>
          </p:cNvCxnSpPr>
          <p:nvPr/>
        </p:nvCxnSpPr>
        <p:spPr>
          <a:xfrm>
            <a:off x="-95850" y="1368164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46" name="Google Shape;177;p25"/>
          <p:cNvCxnSpPr>
            <a:cxnSpLocks/>
          </p:cNvCxnSpPr>
          <p:nvPr/>
        </p:nvCxnSpPr>
        <p:spPr>
          <a:xfrm>
            <a:off x="7890187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47" name="Google Shape;178;p25"/>
          <p:cNvCxnSpPr>
            <a:cxnSpLocks/>
          </p:cNvCxnSpPr>
          <p:nvPr/>
        </p:nvCxnSpPr>
        <p:spPr>
          <a:xfrm>
            <a:off x="4533375" y="-86600"/>
            <a:ext cx="4706400" cy="47064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51" name="Google Shape;179;p25"/>
          <p:cNvSpPr/>
          <p:nvPr/>
        </p:nvSpPr>
        <p:spPr>
          <a:xfrm>
            <a:off x="7897597" y="-1193902"/>
            <a:ext cx="2561700" cy="2562000"/>
          </a:xfrm>
          <a:prstGeom prst="pie">
            <a:avLst>
              <a:gd name="adj1" fmla="val 5412608"/>
              <a:gd name="adj2" fmla="val 1620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D39"/>
        </a:solidFill>
      </p:bgPr>
    </p:bg>
    <p:spTree>
      <p:nvGrpSpPr>
        <p:cNvPr id="62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Google Shape;184;p26"/>
          <p:cNvSpPr/>
          <p:nvPr/>
        </p:nvSpPr>
        <p:spPr>
          <a:xfrm>
            <a:off x="7893800" y="-25"/>
            <a:ext cx="1250100" cy="5143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55" name="Google Shape;185;p26"/>
          <p:cNvSpPr txBox="1"/>
          <p:nvPr/>
        </p:nvSpPr>
        <p:spPr>
          <a:xfrm>
            <a:off x="313425" y="1729850"/>
            <a:ext cx="6720000" cy="3250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3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ЧТО ДУМАЕТЕ ВЫ?</a:t>
            </a:r>
            <a:endParaRPr sz="36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3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Ваши мысли, ожидания, страхи и предложения</a:t>
            </a:r>
            <a:endParaRPr sz="36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2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62" name="Google Shape;186;p26" title="Group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360000" y="360000"/>
            <a:ext cx="1985055" cy="646500"/>
          </a:xfrm>
          <a:prstGeom prst="rect"/>
          <a:noFill/>
          <a:ln>
            <a:noFill/>
          </a:ln>
        </p:spPr>
      </p:pic>
      <p:cxnSp>
        <p:nvCxnSpPr>
          <p:cNvPr id="3145748" name="Google Shape;187;p26"/>
          <p:cNvCxnSpPr>
            <a:cxnSpLocks/>
          </p:cNvCxnSpPr>
          <p:nvPr/>
        </p:nvCxnSpPr>
        <p:spPr>
          <a:xfrm>
            <a:off x="-95850" y="1368164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49" name="Google Shape;188;p26"/>
          <p:cNvCxnSpPr>
            <a:cxnSpLocks/>
          </p:cNvCxnSpPr>
          <p:nvPr/>
        </p:nvCxnSpPr>
        <p:spPr>
          <a:xfrm>
            <a:off x="7890187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50" name="Google Shape;189;p26"/>
          <p:cNvCxnSpPr>
            <a:cxnSpLocks/>
          </p:cNvCxnSpPr>
          <p:nvPr/>
        </p:nvCxnSpPr>
        <p:spPr>
          <a:xfrm>
            <a:off x="4533375" y="-86600"/>
            <a:ext cx="4706400" cy="47064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56" name="Google Shape;190;p26"/>
          <p:cNvSpPr/>
          <p:nvPr/>
        </p:nvSpPr>
        <p:spPr>
          <a:xfrm>
            <a:off x="7897597" y="-1193902"/>
            <a:ext cx="2561700" cy="2562000"/>
          </a:xfrm>
          <a:prstGeom prst="pie">
            <a:avLst>
              <a:gd name="adj1" fmla="val 5412608"/>
              <a:gd name="adj2" fmla="val 1620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Google Shape;77;p17"/>
          <p:cNvSpPr/>
          <p:nvPr/>
        </p:nvSpPr>
        <p:spPr>
          <a:xfrm>
            <a:off x="0" y="0"/>
            <a:ext cx="9153300" cy="926700"/>
          </a:xfrm>
          <a:prstGeom prst="rect"/>
          <a:solidFill>
            <a:srgbClr val="061A38"/>
          </a:solidFill>
          <a:ln>
            <a:noFill/>
          </a:ln>
        </p:spPr>
        <p:txBody>
          <a:bodyPr anchor="ctr" anchorCtr="0" bIns="34275" lIns="68575" rIns="68575" spcFirstLastPara="1" tIns="34275" wrap="square">
            <a:noAutofit/>
          </a:bodyPr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593" name="Google Shape;78;p17"/>
          <p:cNvSpPr txBox="1"/>
          <p:nvPr/>
        </p:nvSpPr>
        <p:spPr>
          <a:xfrm>
            <a:off x="551817" y="23789"/>
            <a:ext cx="6789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cxnSp>
        <p:nvCxnSpPr>
          <p:cNvPr id="3145731" name="Google Shape;79;p17"/>
          <p:cNvCxnSpPr>
            <a:cxnSpLocks/>
          </p:cNvCxnSpPr>
          <p:nvPr/>
        </p:nvCxnSpPr>
        <p:spPr>
          <a:xfrm>
            <a:off x="11081657" y="2291502"/>
            <a:ext cx="0" cy="2574300"/>
          </a:xfrm>
          <a:prstGeom prst="straightConnector1"/>
          <a:noFill/>
          <a:ln w="19050" cap="flat" cmpd="sng">
            <a:solidFill>
              <a:srgbClr val="23665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97153" name="Google Shape;80;p17" title="photo_2025-11-27_13-03-44.jp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317300" y="1162525"/>
            <a:ext cx="2797200" cy="22377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sp>
        <p:nvSpPr>
          <p:cNvPr id="1048594" name="Google Shape;81;p17"/>
          <p:cNvSpPr txBox="1"/>
          <p:nvPr/>
        </p:nvSpPr>
        <p:spPr>
          <a:xfrm>
            <a:off x="215888" y="3636050"/>
            <a:ext cx="3000000" cy="895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ctr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Серийный предприниматель, руководитель аутсорсинговой компании Потенциал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1048595" name="Google Shape;82;p17"/>
          <p:cNvSpPr txBox="1"/>
          <p:nvPr/>
        </p:nvSpPr>
        <p:spPr>
          <a:xfrm>
            <a:off x="3293875" y="1018000"/>
            <a:ext cx="5736600" cy="32499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800"/>
              <a:buFont typeface="Roboto Slab Medium"/>
              <a:buChar char="●"/>
            </a:pPr>
            <a:r>
              <a:rPr sz="1800"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Руководитель регионального отделения Ассоциации Аутсорсеров России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800"/>
              <a:buFont typeface="Roboto Slab Medium"/>
              <a:buChar char="●"/>
            </a:pPr>
            <a:r>
              <a:rPr sz="1800"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Член правления ООО МСП “Новая Формация” 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800"/>
              <a:buFont typeface="Roboto Slab Medium"/>
              <a:buChar char="●"/>
            </a:pPr>
            <a:r>
              <a:rPr sz="1800"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Руководитель отдела имущественных отношений и строительства Черняховской Епархии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800"/>
              <a:buFont typeface="Roboto Slab Medium"/>
              <a:buChar char="●"/>
            </a:pPr>
            <a:r>
              <a:rPr sz="1800"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Советник епископа Черняховского и Славского Николая.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800"/>
              <a:buFont typeface="Roboto Slab Medium"/>
              <a:buChar char="●"/>
            </a:pPr>
            <a:r>
              <a:rPr sz="1800" lang="ru">
                <a:solidFill>
                  <a:srgbClr val="0A2463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Председатель правления Ассоциации HR-партнер</a:t>
            </a:r>
            <a:endParaRPr sz="1800">
              <a:solidFill>
                <a:srgbClr val="0A2463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1048596" name="Google Shape;83;p17"/>
          <p:cNvSpPr/>
          <p:nvPr/>
        </p:nvSpPr>
        <p:spPr>
          <a:xfrm>
            <a:off x="317350" y="1177900"/>
            <a:ext cx="2797200" cy="22377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597" name="Google Shape;84;p17"/>
          <p:cNvSpPr txBox="1"/>
          <p:nvPr>
            <p:ph type="title"/>
          </p:nvPr>
        </p:nvSpPr>
        <p:spPr>
          <a:xfrm>
            <a:off x="360000" y="63150"/>
            <a:ext cx="8163300" cy="8004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rPr sz="3000" lang="ru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Клеванный Петр Леонидович</a:t>
            </a:r>
            <a:endParaRPr sz="3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Google Shape;90;p18"/>
          <p:cNvSpPr/>
          <p:nvPr/>
        </p:nvSpPr>
        <p:spPr>
          <a:xfrm>
            <a:off x="0" y="0"/>
            <a:ext cx="9153300" cy="926700"/>
          </a:xfrm>
          <a:prstGeom prst="rect"/>
          <a:solidFill>
            <a:srgbClr val="061A38"/>
          </a:solidFill>
          <a:ln>
            <a:noFill/>
          </a:ln>
        </p:spPr>
        <p:txBody>
          <a:bodyPr anchor="ctr" anchorCtr="0" bIns="34275" lIns="68575" rIns="68575" spcFirstLastPara="1" tIns="34275" wrap="square">
            <a:noAutofit/>
          </a:bodyPr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602" name="Google Shape;91;p18"/>
          <p:cNvSpPr txBox="1"/>
          <p:nvPr>
            <p:ph type="title"/>
          </p:nvPr>
        </p:nvSpPr>
        <p:spPr>
          <a:xfrm>
            <a:off x="360006" y="23800"/>
            <a:ext cx="81633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rPr sz="2700" lang="ru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Федеральный проект по сопровождаемой занятости ветеранов СВО</a:t>
            </a:r>
          </a:p>
        </p:txBody>
      </p:sp>
      <p:sp>
        <p:nvSpPr>
          <p:cNvPr id="1048603" name="Google Shape;92;p18"/>
          <p:cNvSpPr txBox="1"/>
          <p:nvPr/>
        </p:nvSpPr>
        <p:spPr>
          <a:xfrm>
            <a:off x="551817" y="23789"/>
            <a:ext cx="6789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cxnSp>
        <p:nvCxnSpPr>
          <p:cNvPr id="3145732" name="Google Shape;93;p18"/>
          <p:cNvCxnSpPr>
            <a:cxnSpLocks/>
          </p:cNvCxnSpPr>
          <p:nvPr/>
        </p:nvCxnSpPr>
        <p:spPr>
          <a:xfrm>
            <a:off x="11081657" y="2291502"/>
            <a:ext cx="0" cy="2574300"/>
          </a:xfrm>
          <a:prstGeom prst="straightConnector1"/>
          <a:noFill/>
          <a:ln w="19050" cap="flat" cmpd="sng">
            <a:solidFill>
              <a:srgbClr val="236655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37" name="Google Shape;94;p18"/>
          <p:cNvGrpSpPr/>
          <p:nvPr/>
        </p:nvGrpSpPr>
        <p:grpSpPr>
          <a:xfrm>
            <a:off x="219052" y="1000216"/>
            <a:ext cx="3035817" cy="4047756"/>
            <a:chOff x="152400" y="1107575"/>
            <a:chExt cx="2865600" cy="3820800"/>
          </a:xfrm>
        </p:grpSpPr>
        <p:pic>
          <p:nvPicPr>
            <p:cNvPr id="2097154" name="Google Shape;95;p18" title="photo_2025-11-27_13-03-48.jpg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152400" y="1107575"/>
              <a:ext cx="2865600" cy="382080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</p:pic>
        <p:sp>
          <p:nvSpPr>
            <p:cNvPr id="1048604" name="Google Shape;96;p18"/>
            <p:cNvSpPr/>
            <p:nvPr/>
          </p:nvSpPr>
          <p:spPr>
            <a:xfrm>
              <a:off x="152400" y="1107575"/>
              <a:ext cx="2865600" cy="3820800"/>
            </a:xfrm>
            <a:prstGeom prst="roundRect">
              <a:avLst>
                <a:gd name="adj" fmla="val 16667"/>
              </a:avLst>
            </a:prstGeom>
            <a:noFill/>
            <a:ln w="3027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6850" lIns="96850" rIns="96850" spcFirstLastPara="1" tIns="96850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83"/>
            </a:p>
          </p:txBody>
        </p:sp>
      </p:grpSp>
      <p:sp>
        <p:nvSpPr>
          <p:cNvPr id="1048605" name="Google Shape;97;p18"/>
          <p:cNvSpPr txBox="1"/>
          <p:nvPr/>
        </p:nvSpPr>
        <p:spPr>
          <a:xfrm>
            <a:off x="3254875" y="1228600"/>
            <a:ext cx="5948400" cy="356994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-2921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000"/>
              <a:buFont typeface="Roboto Slab Medium"/>
              <a:buChar char="●"/>
            </a:pPr>
            <a:r>
              <a:rPr b="1" sz="13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 2025 года реализуется федеральный проект,</a:t>
            </a:r>
            <a:r>
              <a:rPr sz="13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направленный на адаптацию и трудоустройство ветеранов СВО. Инициатива стартовала с пилотных регионов и последовательно масштабируется на всю страну.</a:t>
            </a:r>
            <a:endParaRPr sz="13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111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300"/>
              <a:buFont typeface="Roboto Slab Medium"/>
              <a:buChar char="●"/>
            </a:pPr>
            <a:r>
              <a:rPr b="1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В сентябре 2025 года в Государственной Думе состоялась рабочая встреча</a:t>
            </a:r>
            <a:r>
              <a:rPr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с депутатом,  председателем Комитета по труду, социальной политике и делам ветеранов Ярославом Ниловым, в ходе которой был представлен механизм сопровождаемой занятости как эффективный инструмент адаптации ветеранов к гражданской жизни.</a:t>
            </a:r>
            <a:endParaRPr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2921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000"/>
              <a:buFont typeface="Roboto Slab Medium"/>
              <a:buChar char="●"/>
            </a:pPr>
            <a:r>
              <a:rPr b="1" sz="13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Проект реализуется при поддержке </a:t>
            </a:r>
            <a:r>
              <a:rPr sz="13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профильных ведомств, ветеранских организаций и депутатского корпуса.</a:t>
            </a:r>
            <a:endParaRPr sz="1000">
              <a:solidFill>
                <a:srgbClr val="236655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36655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40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Google Shape;102;p19"/>
          <p:cNvSpPr/>
          <p:nvPr/>
        </p:nvSpPr>
        <p:spPr>
          <a:xfrm rot="-5400000">
            <a:off x="3890475" y="-3890200"/>
            <a:ext cx="1367400" cy="9148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10" name="Google Shape;103;p19"/>
          <p:cNvSpPr/>
          <p:nvPr/>
        </p:nvSpPr>
        <p:spPr>
          <a:xfrm>
            <a:off x="7890700" y="350"/>
            <a:ext cx="1253400" cy="5143500"/>
          </a:xfrm>
          <a:prstGeom prst="rect"/>
          <a:solidFill>
            <a:srgbClr val="0C1D39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cxnSp>
        <p:nvCxnSpPr>
          <p:cNvPr id="3145733" name="Google Shape;104;p19"/>
          <p:cNvCxnSpPr>
            <a:cxnSpLocks/>
          </p:cNvCxnSpPr>
          <p:nvPr/>
        </p:nvCxnSpPr>
        <p:spPr>
          <a:xfrm>
            <a:off x="-95850" y="1367762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4" name="Google Shape;105;p19"/>
          <p:cNvCxnSpPr>
            <a:cxnSpLocks/>
          </p:cNvCxnSpPr>
          <p:nvPr/>
        </p:nvCxnSpPr>
        <p:spPr>
          <a:xfrm>
            <a:off x="7890354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097155" name="Google Shape;106;p19" title="Vector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8251577" y="360000"/>
            <a:ext cx="532420" cy="646500"/>
          </a:xfrm>
          <a:prstGeom prst="rect"/>
          <a:noFill/>
          <a:ln>
            <a:noFill/>
          </a:ln>
        </p:spPr>
      </p:pic>
      <p:sp>
        <p:nvSpPr>
          <p:cNvPr id="1048611" name="Google Shape;107;p19"/>
          <p:cNvSpPr/>
          <p:nvPr/>
        </p:nvSpPr>
        <p:spPr>
          <a:xfrm rot="5400000">
            <a:off x="7890399" y="3875442"/>
            <a:ext cx="2580000" cy="2580300"/>
          </a:xfrm>
          <a:prstGeom prst="pie">
            <a:avLst>
              <a:gd name="adj1" fmla="val 5412608"/>
              <a:gd name="adj2" fmla="val 10813995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12" name="Google Shape;108;p19"/>
          <p:cNvSpPr txBox="1"/>
          <p:nvPr/>
        </p:nvSpPr>
        <p:spPr>
          <a:xfrm>
            <a:off x="360000" y="1397100"/>
            <a:ext cx="6931200" cy="436242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-323850" lvl="0" marL="4572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Более 150 ветеранов 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прошли программу адаптации через временное трудоустройство и обучение у партнеров Ассоциации;</a:t>
            </a:r>
            <a:b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400"/>
              <a:buFont typeface="Montserrat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30+ участников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уже вышли на постоянные места работы в логистике, торговле, производстве и сфере услуг;</a:t>
            </a:r>
            <a:b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400"/>
              <a:buFont typeface="Montserrat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Сформирована первая сеть региональных координаторов, 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обеспечивающих сопровождение ветеранов в 6 субъектах РФ;</a:t>
            </a:r>
            <a:b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6655"/>
              </a:buClr>
              <a:buSzPts val="1400"/>
              <a:buFont typeface="Montserrat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Создана модель безопасного профессионального перехода 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— возможность попробовать себя в нескольких профессиях и выбрать подходящее направление без риска потери дохода;</a:t>
            </a:r>
            <a:b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endParaRPr>
              <a:solidFill>
                <a:srgbClr val="236655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0" lvl="0" marL="0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048613" name="Google Shape;109;p19"/>
          <p:cNvSpPr txBox="1"/>
          <p:nvPr>
            <p:ph type="title" idx="4294967295"/>
          </p:nvPr>
        </p:nvSpPr>
        <p:spPr>
          <a:xfrm>
            <a:off x="88281" y="125900"/>
            <a:ext cx="81633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rPr lang="ru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Главные достижения на данный момент: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D39"/>
        </a:solidFill>
      </p:bgPr>
    </p:bg>
    <p:spTree>
      <p:nvGrpSpPr>
        <p:cNvPr id="4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Google Shape;114;p20"/>
          <p:cNvSpPr/>
          <p:nvPr/>
        </p:nvSpPr>
        <p:spPr>
          <a:xfrm>
            <a:off x="7893800" y="-25"/>
            <a:ext cx="1250100" cy="5143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17" name="Google Shape;115;p20"/>
          <p:cNvSpPr txBox="1"/>
          <p:nvPr/>
        </p:nvSpPr>
        <p:spPr>
          <a:xfrm>
            <a:off x="152400" y="1455000"/>
            <a:ext cx="7040700" cy="38880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3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Мы должны сделать всё, </a:t>
            </a:r>
            <a:r>
              <a:rPr sz="3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чтобы</a:t>
            </a:r>
            <a:r>
              <a:rPr sz="36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каждый вернувшийся ветеран нашел место в мирной жизни!</a:t>
            </a:r>
            <a:endParaRPr sz="100">
              <a:solidFill>
                <a:schemeClr val="lt1"/>
              </a:solidFill>
            </a:endParaRP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2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56" name="Google Shape;116;p20" title="Group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360000" y="360000"/>
            <a:ext cx="1985055" cy="646500"/>
          </a:xfrm>
          <a:prstGeom prst="rect"/>
          <a:noFill/>
          <a:ln>
            <a:noFill/>
          </a:ln>
        </p:spPr>
      </p:pic>
      <p:cxnSp>
        <p:nvCxnSpPr>
          <p:cNvPr id="3145735" name="Google Shape;117;p20"/>
          <p:cNvCxnSpPr>
            <a:cxnSpLocks/>
          </p:cNvCxnSpPr>
          <p:nvPr/>
        </p:nvCxnSpPr>
        <p:spPr>
          <a:xfrm>
            <a:off x="-95850" y="1368164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6" name="Google Shape;118;p20"/>
          <p:cNvCxnSpPr>
            <a:cxnSpLocks/>
          </p:cNvCxnSpPr>
          <p:nvPr/>
        </p:nvCxnSpPr>
        <p:spPr>
          <a:xfrm>
            <a:off x="7890187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7" name="Google Shape;119;p20"/>
          <p:cNvCxnSpPr>
            <a:cxnSpLocks/>
          </p:cNvCxnSpPr>
          <p:nvPr/>
        </p:nvCxnSpPr>
        <p:spPr>
          <a:xfrm>
            <a:off x="4533375" y="-86600"/>
            <a:ext cx="4706400" cy="47064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18" name="Google Shape;120;p20"/>
          <p:cNvSpPr/>
          <p:nvPr/>
        </p:nvSpPr>
        <p:spPr>
          <a:xfrm>
            <a:off x="7897597" y="-1193902"/>
            <a:ext cx="2561700" cy="2562000"/>
          </a:xfrm>
          <a:prstGeom prst="pie">
            <a:avLst>
              <a:gd name="adj1" fmla="val 5412608"/>
              <a:gd name="adj2" fmla="val 1620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46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Google Shape;125;p21"/>
          <p:cNvSpPr/>
          <p:nvPr/>
        </p:nvSpPr>
        <p:spPr>
          <a:xfrm rot="-5400000">
            <a:off x="3890475" y="-3890200"/>
            <a:ext cx="1367400" cy="9148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22" name="Google Shape;126;p21"/>
          <p:cNvSpPr/>
          <p:nvPr/>
        </p:nvSpPr>
        <p:spPr>
          <a:xfrm>
            <a:off x="7890700" y="350"/>
            <a:ext cx="1253400" cy="5143500"/>
          </a:xfrm>
          <a:prstGeom prst="rect"/>
          <a:solidFill>
            <a:srgbClr val="0C1D39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cxnSp>
        <p:nvCxnSpPr>
          <p:cNvPr id="3145738" name="Google Shape;127;p21"/>
          <p:cNvCxnSpPr>
            <a:cxnSpLocks/>
          </p:cNvCxnSpPr>
          <p:nvPr/>
        </p:nvCxnSpPr>
        <p:spPr>
          <a:xfrm>
            <a:off x="-95850" y="1367762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39" name="Google Shape;128;p21"/>
          <p:cNvCxnSpPr>
            <a:cxnSpLocks/>
          </p:cNvCxnSpPr>
          <p:nvPr/>
        </p:nvCxnSpPr>
        <p:spPr>
          <a:xfrm>
            <a:off x="7890354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23" name="Google Shape;129;p21"/>
          <p:cNvSpPr txBox="1"/>
          <p:nvPr/>
        </p:nvSpPr>
        <p:spPr>
          <a:xfrm>
            <a:off x="375225" y="238856"/>
            <a:ext cx="6447300" cy="1556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sz="2300" lang="ru">
                <a:solidFill>
                  <a:schemeClr val="lt1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“Ветераны возвращаются — но не всегда находят место в мирной жизни…”</a:t>
            </a:r>
            <a:endParaRPr sz="300">
              <a:solidFill>
                <a:schemeClr val="lt1"/>
              </a:solidFill>
            </a:endParaRP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solidFill>
                <a:schemeClr val="lt1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FFFFF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57" name="Google Shape;130;p21" title="Vector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8251577" y="360000"/>
            <a:ext cx="532420" cy="646500"/>
          </a:xfrm>
          <a:prstGeom prst="rect"/>
          <a:noFill/>
          <a:ln>
            <a:noFill/>
          </a:ln>
        </p:spPr>
      </p:pic>
      <p:sp>
        <p:nvSpPr>
          <p:cNvPr id="1048624" name="Google Shape;131;p21"/>
          <p:cNvSpPr/>
          <p:nvPr/>
        </p:nvSpPr>
        <p:spPr>
          <a:xfrm rot="5400000">
            <a:off x="7890399" y="3875442"/>
            <a:ext cx="2580000" cy="2580300"/>
          </a:xfrm>
          <a:prstGeom prst="pie">
            <a:avLst>
              <a:gd name="adj1" fmla="val 5412608"/>
              <a:gd name="adj2" fmla="val 10813995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25" name="Google Shape;132;p21"/>
          <p:cNvSpPr txBox="1"/>
          <p:nvPr/>
        </p:nvSpPr>
        <p:spPr>
          <a:xfrm>
            <a:off x="360000" y="1397100"/>
            <a:ext cx="6931200" cy="38790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Сложность адаптации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к мирному ритму жизни 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Неуверенность в выборе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гражданской профессии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Опасения работодателей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из-за отсутствия опыта взаимодействия с ветеранами 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Эмоциональное напряжение и стресс 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после службы, которые могут влиять на уверенность в работе и общении.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Физические ограничения или особенности здоровья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, которые могут требовать подбора подходящих условий труда.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Сложности в поиске стабильного места работы,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особенно при отсутствии гражданского опыта или длительного перерыва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49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Google Shape;137;p22"/>
          <p:cNvSpPr/>
          <p:nvPr/>
        </p:nvSpPr>
        <p:spPr>
          <a:xfrm rot="-5400000">
            <a:off x="3890475" y="-3890200"/>
            <a:ext cx="1367400" cy="9148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29" name="Google Shape;138;p22"/>
          <p:cNvSpPr/>
          <p:nvPr/>
        </p:nvSpPr>
        <p:spPr>
          <a:xfrm>
            <a:off x="7890700" y="350"/>
            <a:ext cx="1253400" cy="5143500"/>
          </a:xfrm>
          <a:prstGeom prst="rect"/>
          <a:solidFill>
            <a:srgbClr val="0C1D39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cxnSp>
        <p:nvCxnSpPr>
          <p:cNvPr id="3145740" name="Google Shape;139;p22"/>
          <p:cNvCxnSpPr>
            <a:cxnSpLocks/>
          </p:cNvCxnSpPr>
          <p:nvPr/>
        </p:nvCxnSpPr>
        <p:spPr>
          <a:xfrm>
            <a:off x="-95850" y="1367762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41" name="Google Shape;140;p22"/>
          <p:cNvCxnSpPr>
            <a:cxnSpLocks/>
          </p:cNvCxnSpPr>
          <p:nvPr/>
        </p:nvCxnSpPr>
        <p:spPr>
          <a:xfrm>
            <a:off x="7890354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30" name="Google Shape;141;p22"/>
          <p:cNvSpPr txBox="1"/>
          <p:nvPr/>
        </p:nvSpPr>
        <p:spPr>
          <a:xfrm>
            <a:off x="152400" y="252306"/>
            <a:ext cx="6447300" cy="8619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sz="2200" lang="ru">
                <a:solidFill>
                  <a:srgbClr val="FFFFFF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Центр сопровождаемой занятости и адаптации ветеранов СВО  </a:t>
            </a:r>
            <a:endParaRPr sz="2200">
              <a:solidFill>
                <a:srgbClr val="FFFFFF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58" name="Google Shape;142;p22" title="Vector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8251577" y="360000"/>
            <a:ext cx="532420" cy="646500"/>
          </a:xfrm>
          <a:prstGeom prst="rect"/>
          <a:noFill/>
          <a:ln>
            <a:noFill/>
          </a:ln>
        </p:spPr>
      </p:pic>
      <p:sp>
        <p:nvSpPr>
          <p:cNvPr id="1048631" name="Google Shape;143;p22"/>
          <p:cNvSpPr/>
          <p:nvPr/>
        </p:nvSpPr>
        <p:spPr>
          <a:xfrm rot="5400000">
            <a:off x="7890399" y="3875442"/>
            <a:ext cx="2580000" cy="2580300"/>
          </a:xfrm>
          <a:prstGeom prst="pie">
            <a:avLst>
              <a:gd name="adj1" fmla="val 5412608"/>
              <a:gd name="adj2" fmla="val 10813995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32" name="Google Shape;144;p22"/>
          <p:cNvSpPr txBox="1"/>
          <p:nvPr/>
        </p:nvSpPr>
        <p:spPr>
          <a:xfrm>
            <a:off x="152800" y="1294825"/>
            <a:ext cx="7737900" cy="4132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Безопасный вход в трудовую среду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— поддержку и сопровождение обеспечивают наставники и сотрудники центра.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Официальная занятость и стабильный доход 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независимо от того, подходит ли текущий объект.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Возможность попробовать разные профессии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и выбрать наиболее подходящее направление без риска потери работы.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Психологическая, социальная и духовная поддержка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на каждом этапе адаптации.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Обучение и повышение квалификации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с получением новых навыков и профессий.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238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500"/>
              <a:buFont typeface="Roboto Slab"/>
              <a:buChar char="●"/>
            </a:pPr>
            <a:r>
              <a:rPr b="1"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Гибкая замена рабочего места без увольнений</a:t>
            </a:r>
            <a:r>
              <a:rPr sz="15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— центр подбирает другую площадку, если условия не подошли.</a:t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52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Google Shape;149;p23"/>
          <p:cNvSpPr/>
          <p:nvPr/>
        </p:nvSpPr>
        <p:spPr>
          <a:xfrm rot="-5400000">
            <a:off x="3890475" y="-3890200"/>
            <a:ext cx="1367400" cy="9148500"/>
          </a:xfrm>
          <a:prstGeom prst="rect"/>
          <a:solidFill>
            <a:srgbClr val="26655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36" name="Google Shape;150;p23"/>
          <p:cNvSpPr/>
          <p:nvPr/>
        </p:nvSpPr>
        <p:spPr>
          <a:xfrm>
            <a:off x="7890700" y="350"/>
            <a:ext cx="1253400" cy="5143500"/>
          </a:xfrm>
          <a:prstGeom prst="rect"/>
          <a:solidFill>
            <a:srgbClr val="0C1D39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cxnSp>
        <p:nvCxnSpPr>
          <p:cNvPr id="3145742" name="Google Shape;151;p23"/>
          <p:cNvCxnSpPr>
            <a:cxnSpLocks/>
          </p:cNvCxnSpPr>
          <p:nvPr/>
        </p:nvCxnSpPr>
        <p:spPr>
          <a:xfrm>
            <a:off x="-95850" y="1367762"/>
            <a:ext cx="9335700" cy="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743" name="Google Shape;152;p23"/>
          <p:cNvCxnSpPr>
            <a:cxnSpLocks/>
          </p:cNvCxnSpPr>
          <p:nvPr/>
        </p:nvCxnSpPr>
        <p:spPr>
          <a:xfrm>
            <a:off x="7890354" y="-90300"/>
            <a:ext cx="0" cy="5310900"/>
          </a:xfrm>
          <a:prstGeom prst="straightConnector1"/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8637" name="Google Shape;153;p23"/>
          <p:cNvSpPr txBox="1"/>
          <p:nvPr/>
        </p:nvSpPr>
        <p:spPr>
          <a:xfrm>
            <a:off x="360000" y="105725"/>
            <a:ext cx="5066100" cy="1262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sz="3500" lang="ru">
                <a:solidFill>
                  <a:srgbClr val="FFFFFF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Преимущества для работодателя?</a:t>
            </a:r>
            <a:endParaRPr sz="3500">
              <a:solidFill>
                <a:srgbClr val="FFFFFF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pic>
        <p:nvPicPr>
          <p:cNvPr id="2097159" name="Google Shape;154;p23" title="Vector.png"/>
          <p:cNvPicPr preferRelativeResize="0">
            <a:picLocks/>
          </p:cNvPicPr>
          <p:nvPr/>
        </p:nvPicPr>
        <p:blipFill>
          <a:blip xmlns:r="http://schemas.openxmlformats.org/officeDocument/2006/relationships" r:embed="rId1">
            <a:alphaModFix/>
          </a:blip>
          <a:stretch>
            <a:fillRect/>
          </a:stretch>
        </p:blipFill>
        <p:spPr>
          <a:xfrm>
            <a:off x="8251577" y="360000"/>
            <a:ext cx="532420" cy="646500"/>
          </a:xfrm>
          <a:prstGeom prst="rect"/>
          <a:noFill/>
          <a:ln>
            <a:noFill/>
          </a:ln>
        </p:spPr>
      </p:pic>
      <p:sp>
        <p:nvSpPr>
          <p:cNvPr id="1048638" name="Google Shape;155;p23"/>
          <p:cNvSpPr/>
          <p:nvPr/>
        </p:nvSpPr>
        <p:spPr>
          <a:xfrm rot="5400000">
            <a:off x="7890399" y="3875442"/>
            <a:ext cx="2580000" cy="2580300"/>
          </a:xfrm>
          <a:prstGeom prst="pie">
            <a:avLst>
              <a:gd name="adj1" fmla="val 5412608"/>
              <a:gd name="adj2" fmla="val 10813995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</a:p>
        </p:txBody>
      </p:sp>
      <p:sp>
        <p:nvSpPr>
          <p:cNvPr id="1048639" name="Google Shape;156;p23"/>
          <p:cNvSpPr txBox="1"/>
          <p:nvPr/>
        </p:nvSpPr>
        <p:spPr>
          <a:xfrm>
            <a:off x="152100" y="1502025"/>
            <a:ext cx="7737900" cy="40575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Делаете вклад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в социальную стабильность региона;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Минимизация кадровых рисков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 — центр берет на себя подбор, сопровождение и адаптацию сотрудника.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Готовые мотивированные сотрудники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, прошедшие первичную подготовку и поддержку наставников.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Возможность оперативной замены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, если человек по формату или задачам не подошёл.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Снижение нагрузки на HR 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— специалисты центра решают вопросы адаптации, коммуникации и устойчивости.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-3365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A2463"/>
              </a:buClr>
              <a:buSzPts val="1700"/>
              <a:buFont typeface="Roboto Slab"/>
              <a:buChar char="●"/>
            </a:pPr>
            <a:r>
              <a:rPr b="1"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Гибкий кадровый ресурс</a:t>
            </a:r>
            <a:r>
              <a:rPr sz="1700" lang="ru">
                <a:solidFill>
                  <a:srgbClr val="0A2463"/>
                </a:solidFill>
                <a:latin typeface="Roboto Slab"/>
                <a:ea typeface="Roboto Slab"/>
                <a:cs typeface="Roboto Slab"/>
                <a:sym typeface="Roboto Slab"/>
              </a:rPr>
              <a:t>, который можно подключать под разные задачи и направления.</a:t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A2463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Google Shape;162;p24"/>
          <p:cNvSpPr/>
          <p:nvPr/>
        </p:nvSpPr>
        <p:spPr>
          <a:xfrm>
            <a:off x="0" y="0"/>
            <a:ext cx="9153300" cy="926700"/>
          </a:xfrm>
          <a:prstGeom prst="rect"/>
          <a:solidFill>
            <a:srgbClr val="061A38"/>
          </a:solidFill>
          <a:ln>
            <a:noFill/>
          </a:ln>
        </p:spPr>
        <p:txBody>
          <a:bodyPr anchor="ctr" anchorCtr="0" bIns="34275" lIns="68575" rIns="68575" spcFirstLastPara="1" tIns="34275" wrap="square">
            <a:noAutofit/>
          </a:bodyPr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643" name="Google Shape;163;p24"/>
          <p:cNvSpPr txBox="1"/>
          <p:nvPr>
            <p:ph type="title"/>
          </p:nvPr>
        </p:nvSpPr>
        <p:spPr>
          <a:xfrm>
            <a:off x="495006" y="23800"/>
            <a:ext cx="81633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rPr sz="2700" lang="ru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Процесс работы центра и путь ветеранов</a:t>
            </a:r>
          </a:p>
        </p:txBody>
      </p:sp>
      <p:sp>
        <p:nvSpPr>
          <p:cNvPr id="1048644" name="Google Shape;164;p24"/>
          <p:cNvSpPr txBox="1"/>
          <p:nvPr/>
        </p:nvSpPr>
        <p:spPr>
          <a:xfrm>
            <a:off x="551817" y="23789"/>
            <a:ext cx="678900" cy="994200"/>
          </a:xfrm>
          <a:prstGeom prst="rect"/>
          <a:noFill/>
          <a:ln>
            <a:noFill/>
          </a:ln>
        </p:spPr>
        <p:txBody>
          <a:bodyPr anchor="ctr" anchorCtr="0" bIns="34275" lIns="68575" rIns="68575" spcFirstLastPara="1" tIns="34275" wrap="square">
            <a:normAutofit/>
          </a:bodyPr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algn="l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Roboto Slab Medium"/>
              <a:buNone/>
            </a:pPr>
            <a:r>
              <a:t/>
            </a:r>
            <a:endParaRPr sz="270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cxnSp>
        <p:nvCxnSpPr>
          <p:cNvPr id="3145744" name="Google Shape;165;p24"/>
          <p:cNvCxnSpPr>
            <a:cxnSpLocks/>
          </p:cNvCxnSpPr>
          <p:nvPr/>
        </p:nvCxnSpPr>
        <p:spPr>
          <a:xfrm>
            <a:off x="11081657" y="2291502"/>
            <a:ext cx="0" cy="2574300"/>
          </a:xfrm>
          <a:prstGeom prst="straightConnector1"/>
          <a:noFill/>
          <a:ln w="19050" cap="flat" cmpd="sng">
            <a:solidFill>
              <a:srgbClr val="236655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6" name="Google Shape;166;p24"/>
          <p:cNvGrpSpPr/>
          <p:nvPr/>
        </p:nvGrpSpPr>
        <p:grpSpPr>
          <a:xfrm>
            <a:off x="4734" y="1006501"/>
            <a:ext cx="9143820" cy="3675506"/>
            <a:chOff x="149200" y="1170050"/>
            <a:chExt cx="8850000" cy="3557400"/>
          </a:xfrm>
        </p:grpSpPr>
        <p:pic>
          <p:nvPicPr>
            <p:cNvPr id="2097160" name="Google Shape;167;p24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152400" y="1170400"/>
              <a:ext cx="8839200" cy="3549464"/>
            </a:xfrm>
            <a:prstGeom prst="rect"/>
            <a:noFill/>
            <a:ln>
              <a:noFill/>
            </a:ln>
          </p:spPr>
        </p:pic>
        <p:sp>
          <p:nvSpPr>
            <p:cNvPr id="1048645" name="Google Shape;168;p24"/>
            <p:cNvSpPr/>
            <p:nvPr/>
          </p:nvSpPr>
          <p:spPr>
            <a:xfrm>
              <a:off x="149200" y="1170050"/>
              <a:ext cx="8850000" cy="3557400"/>
            </a:xfrm>
            <a:prstGeom prst="rect"/>
            <a:noFill/>
            <a:ln w="2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4450" lIns="94450" rIns="94450" spcFirstLastPara="1" tIns="94450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46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2109119DG</dc:creator>
  <dcterms:created xsi:type="dcterms:W3CDTF">2025-12-01T16:00:11Z</dcterms:created>
  <dcterms:modified xsi:type="dcterms:W3CDTF">2025-12-01T16:00:11Z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94aadd10b40a4dbbbd71727ec639c0f2</vt:lpwstr>
  </property>
</Properties>
</file>